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0" r:id="rId2"/>
    <p:sldId id="289" r:id="rId3"/>
    <p:sldId id="302" r:id="rId4"/>
    <p:sldId id="291" r:id="rId5"/>
    <p:sldId id="300" r:id="rId6"/>
    <p:sldId id="292" r:id="rId7"/>
    <p:sldId id="293" r:id="rId8"/>
    <p:sldId id="294" r:id="rId9"/>
    <p:sldId id="305" r:id="rId10"/>
    <p:sldId id="295" r:id="rId11"/>
    <p:sldId id="296" r:id="rId12"/>
    <p:sldId id="298" r:id="rId13"/>
    <p:sldId id="297" r:id="rId14"/>
    <p:sldId id="303" r:id="rId15"/>
    <p:sldId id="304" r:id="rId16"/>
    <p:sldId id="301" r:id="rId17"/>
    <p:sldId id="29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1D17"/>
    <a:srgbClr val="1D427A"/>
    <a:srgbClr val="6F0DFF"/>
    <a:srgbClr val="E80DFF"/>
    <a:srgbClr val="898989"/>
    <a:srgbClr val="153961"/>
    <a:srgbClr val="163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9374" autoAdjust="0"/>
  </p:normalViewPr>
  <p:slideViewPr>
    <p:cSldViewPr snapToGrid="0" snapToObjects="1">
      <p:cViewPr varScale="1">
        <p:scale>
          <a:sx n="90" d="100"/>
          <a:sy n="90" d="100"/>
        </p:scale>
        <p:origin x="143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05727-BBD8-1B46-8CA7-604E109C036C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1FC08-C2FD-CE44-BFA1-4E7CB3EE27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847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29215-3202-B543-BA6A-0A841C0310CD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242C1-565D-B345-8F14-41306F885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18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17714" y="5867400"/>
            <a:ext cx="8708572" cy="419100"/>
          </a:xfrm>
        </p:spPr>
        <p:txBody>
          <a:bodyPr>
            <a:noAutofit/>
          </a:bodyPr>
          <a:lstStyle>
            <a:lvl1pPr algn="ctr">
              <a:buNone/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 dirty="0"/>
              <a:t>Click to edit Master copyright style</a:t>
            </a:r>
          </a:p>
        </p:txBody>
      </p:sp>
      <p:pic>
        <p:nvPicPr>
          <p:cNvPr id="9" name="Picture 8" descr="McGillLogoName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228600"/>
            <a:ext cx="2838690" cy="685800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105770B-952D-4386-9DDB-28C585C54E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2B868F3-6F79-44EF-A71E-F90244A4A2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27067F0-57E4-4F65-9048-B968213E37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933908"/>
            <a:ext cx="8708572" cy="5192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0526" y="6489395"/>
            <a:ext cx="365760" cy="365125"/>
          </a:xfrm>
        </p:spPr>
        <p:txBody>
          <a:bodyPr/>
          <a:lstStyle/>
          <a:p>
            <a:fld id="{18AF7D42-2B3E-2A47-BCA2-2E0A9C2CF5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Line 43"/>
          <p:cNvSpPr>
            <a:spLocks noChangeShapeType="1"/>
          </p:cNvSpPr>
          <p:nvPr userDrawn="1"/>
        </p:nvSpPr>
        <p:spPr bwMode="auto">
          <a:xfrm>
            <a:off x="214540" y="758370"/>
            <a:ext cx="8705088" cy="0"/>
          </a:xfrm>
          <a:prstGeom prst="line">
            <a:avLst/>
          </a:prstGeom>
          <a:noFill/>
          <a:ln w="88900">
            <a:solidFill>
              <a:srgbClr val="E11D17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939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10" name="Picture 9" descr="McGillLogoName.pdf"/>
          <p:cNvPicPr>
            <a:picLocks noChangeAspect="1"/>
          </p:cNvPicPr>
          <p:nvPr userDrawn="1"/>
        </p:nvPicPr>
        <p:blipFill>
          <a:blip r:embed="rId2"/>
          <a:srcRect r="79266"/>
          <a:stretch>
            <a:fillRect/>
          </a:stretch>
        </p:blipFill>
        <p:spPr>
          <a:xfrm>
            <a:off x="214540" y="6515855"/>
            <a:ext cx="258984" cy="301752"/>
          </a:xfrm>
          <a:prstGeom prst="rect">
            <a:avLst/>
          </a:prstGeom>
        </p:spPr>
      </p:pic>
      <p:sp>
        <p:nvSpPr>
          <p:cNvPr id="11" name="Date Placeholder 6"/>
          <p:cNvSpPr>
            <a:spLocks noGrp="1"/>
          </p:cNvSpPr>
          <p:nvPr>
            <p:ph type="dt" sz="half" idx="2"/>
          </p:nvPr>
        </p:nvSpPr>
        <p:spPr>
          <a:xfrm>
            <a:off x="852250" y="6492875"/>
            <a:ext cx="1874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" y="932688"/>
            <a:ext cx="4281260" cy="51937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2688"/>
            <a:ext cx="4271428" cy="5193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Line 43"/>
          <p:cNvSpPr>
            <a:spLocks noChangeShapeType="1"/>
          </p:cNvSpPr>
          <p:nvPr userDrawn="1"/>
        </p:nvSpPr>
        <p:spPr bwMode="auto">
          <a:xfrm>
            <a:off x="214540" y="758370"/>
            <a:ext cx="8705088" cy="0"/>
          </a:xfrm>
          <a:prstGeom prst="line">
            <a:avLst/>
          </a:prstGeom>
          <a:noFill/>
          <a:ln w="88900">
            <a:solidFill>
              <a:srgbClr val="E11D17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939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0526" y="6489395"/>
            <a:ext cx="365760" cy="365125"/>
          </a:xfrm>
        </p:spPr>
        <p:txBody>
          <a:bodyPr/>
          <a:lstStyle/>
          <a:p>
            <a:fld id="{18AF7D42-2B3E-2A47-BCA2-2E0A9C2CF5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McGillLogoName.pdf"/>
          <p:cNvPicPr>
            <a:picLocks noChangeAspect="1"/>
          </p:cNvPicPr>
          <p:nvPr userDrawn="1"/>
        </p:nvPicPr>
        <p:blipFill>
          <a:blip r:embed="rId2"/>
          <a:srcRect r="79266"/>
          <a:stretch>
            <a:fillRect/>
          </a:stretch>
        </p:blipFill>
        <p:spPr>
          <a:xfrm>
            <a:off x="214540" y="6515855"/>
            <a:ext cx="258984" cy="301752"/>
          </a:xfrm>
          <a:prstGeom prst="rect">
            <a:avLst/>
          </a:prstGeom>
        </p:spPr>
      </p:pic>
      <p:sp>
        <p:nvSpPr>
          <p:cNvPr id="16" name="Date Placeholder 6"/>
          <p:cNvSpPr>
            <a:spLocks noGrp="1"/>
          </p:cNvSpPr>
          <p:nvPr>
            <p:ph type="dt" sz="half" idx="13"/>
          </p:nvPr>
        </p:nvSpPr>
        <p:spPr>
          <a:xfrm>
            <a:off x="852250" y="6492875"/>
            <a:ext cx="1874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" y="932688"/>
            <a:ext cx="42793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540" y="1572450"/>
            <a:ext cx="4282848" cy="4553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32688"/>
            <a:ext cx="42793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72450"/>
            <a:ext cx="4274603" cy="4553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Line 43"/>
          <p:cNvSpPr>
            <a:spLocks noChangeShapeType="1"/>
          </p:cNvSpPr>
          <p:nvPr userDrawn="1"/>
        </p:nvSpPr>
        <p:spPr bwMode="auto">
          <a:xfrm>
            <a:off x="214540" y="758370"/>
            <a:ext cx="8705088" cy="0"/>
          </a:xfrm>
          <a:prstGeom prst="line">
            <a:avLst/>
          </a:prstGeom>
          <a:noFill/>
          <a:ln w="88900">
            <a:solidFill>
              <a:srgbClr val="E11D17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124200" y="648939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15" name="Picture 14" descr="McGillLogoName.pdf"/>
          <p:cNvPicPr>
            <a:picLocks noChangeAspect="1"/>
          </p:cNvPicPr>
          <p:nvPr userDrawn="1"/>
        </p:nvPicPr>
        <p:blipFill>
          <a:blip r:embed="rId2"/>
          <a:srcRect r="79266"/>
          <a:stretch>
            <a:fillRect/>
          </a:stretch>
        </p:blipFill>
        <p:spPr>
          <a:xfrm>
            <a:off x="214540" y="6515855"/>
            <a:ext cx="258984" cy="301752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0526" y="6489395"/>
            <a:ext cx="365760" cy="365125"/>
          </a:xfrm>
        </p:spPr>
        <p:txBody>
          <a:bodyPr/>
          <a:lstStyle/>
          <a:p>
            <a:fld id="{18AF7D42-2B3E-2A47-BCA2-2E0A9C2CF5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4"/>
          </p:nvPr>
        </p:nvSpPr>
        <p:spPr>
          <a:xfrm>
            <a:off x="852250" y="6492875"/>
            <a:ext cx="1874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Line 43"/>
          <p:cNvSpPr>
            <a:spLocks noChangeShapeType="1"/>
          </p:cNvSpPr>
          <p:nvPr userDrawn="1"/>
        </p:nvSpPr>
        <p:spPr bwMode="auto">
          <a:xfrm>
            <a:off x="214540" y="758370"/>
            <a:ext cx="8705088" cy="0"/>
          </a:xfrm>
          <a:prstGeom prst="line">
            <a:avLst/>
          </a:prstGeom>
          <a:noFill/>
          <a:ln w="88900">
            <a:solidFill>
              <a:srgbClr val="E11D17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>
              <a:latin typeface="Helvetica" pitchFamily="-112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939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0526" y="6489395"/>
            <a:ext cx="365760" cy="365125"/>
          </a:xfrm>
        </p:spPr>
        <p:txBody>
          <a:bodyPr/>
          <a:lstStyle/>
          <a:p>
            <a:fld id="{18AF7D42-2B3E-2A47-BCA2-2E0A9C2CF5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McGillLogoName.pdf"/>
          <p:cNvPicPr>
            <a:picLocks noChangeAspect="1"/>
          </p:cNvPicPr>
          <p:nvPr userDrawn="1"/>
        </p:nvPicPr>
        <p:blipFill>
          <a:blip r:embed="rId2"/>
          <a:srcRect r="79266"/>
          <a:stretch>
            <a:fillRect/>
          </a:stretch>
        </p:blipFill>
        <p:spPr>
          <a:xfrm>
            <a:off x="214540" y="6515855"/>
            <a:ext cx="258984" cy="301752"/>
          </a:xfrm>
          <a:prstGeom prst="rect">
            <a:avLst/>
          </a:prstGeom>
        </p:spPr>
      </p:pic>
      <p:sp>
        <p:nvSpPr>
          <p:cNvPr id="14" name="Date Placeholder 6"/>
          <p:cNvSpPr>
            <a:spLocks noGrp="1"/>
          </p:cNvSpPr>
          <p:nvPr>
            <p:ph type="dt" sz="half" idx="2"/>
          </p:nvPr>
        </p:nvSpPr>
        <p:spPr>
          <a:xfrm>
            <a:off x="852250" y="6492875"/>
            <a:ext cx="1874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939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0526" y="6489395"/>
            <a:ext cx="365760" cy="365125"/>
          </a:xfrm>
        </p:spPr>
        <p:txBody>
          <a:bodyPr/>
          <a:lstStyle/>
          <a:p>
            <a:fld id="{18AF7D42-2B3E-2A47-BCA2-2E0A9C2CF5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McGillLogoName.pdf"/>
          <p:cNvPicPr>
            <a:picLocks noChangeAspect="1"/>
          </p:cNvPicPr>
          <p:nvPr userDrawn="1"/>
        </p:nvPicPr>
        <p:blipFill>
          <a:blip r:embed="rId2"/>
          <a:srcRect r="79266"/>
          <a:stretch>
            <a:fillRect/>
          </a:stretch>
        </p:blipFill>
        <p:spPr>
          <a:xfrm>
            <a:off x="214540" y="6515855"/>
            <a:ext cx="258984" cy="301752"/>
          </a:xfrm>
          <a:prstGeom prst="rect">
            <a:avLst/>
          </a:prstGeom>
        </p:spPr>
      </p:pic>
      <p:sp>
        <p:nvSpPr>
          <p:cNvPr id="11" name="Date Placeholder 6"/>
          <p:cNvSpPr>
            <a:spLocks noGrp="1"/>
          </p:cNvSpPr>
          <p:nvPr>
            <p:ph type="dt" sz="half" idx="2"/>
          </p:nvPr>
        </p:nvSpPr>
        <p:spPr>
          <a:xfrm>
            <a:off x="852250" y="6492875"/>
            <a:ext cx="1874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14" y="108855"/>
            <a:ext cx="8708572" cy="64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14" y="933908"/>
            <a:ext cx="8708572" cy="5192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939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92686" y="64893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F7D42-2B3E-2A47-BCA2-2E0A9C2CF5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17714" y="64893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ECSE 527 Design Project: MEMs-Based </a:t>
            </a:r>
            <a:r>
              <a:rPr lang="en-US">
                <a:latin typeface="Calibri" charset="0"/>
              </a:rPr>
              <a:t>OCT Endoscope</a:t>
            </a:r>
            <a:endParaRPr lang="en-US" dirty="0">
              <a:latin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  <a:cs typeface="+mn-cs"/>
              </a:rPr>
              <a:t>Timothy Perrier</a:t>
            </a:r>
          </a:p>
        </p:txBody>
      </p:sp>
      <p:sp>
        <p:nvSpPr>
          <p:cNvPr id="8195" name="Content Placeholder 3"/>
          <p:cNvSpPr>
            <a:spLocks noGrp="1"/>
          </p:cNvSpPr>
          <p:nvPr>
            <p:ph sz="quarter" idx="13"/>
          </p:nvPr>
        </p:nvSpPr>
        <p:spPr>
          <a:xfrm>
            <a:off x="217488" y="5867400"/>
            <a:ext cx="8709025" cy="419100"/>
          </a:xfrm>
        </p:spPr>
        <p:txBody>
          <a:bodyPr/>
          <a:lstStyle/>
          <a:p>
            <a:r>
              <a:rPr lang="en-US" dirty="0"/>
              <a:t>11/23/2020</a:t>
            </a:r>
          </a:p>
        </p:txBody>
      </p:sp>
    </p:spTree>
    <p:extLst>
      <p:ext uri="{BB962C8B-B14F-4D97-AF65-F5344CB8AC3E}">
        <p14:creationId xmlns:p14="http://schemas.microsoft.com/office/powerpoint/2010/main" val="205035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58D3F214-F5AF-4288-928C-4343F2135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4" t="16928" r="17188" b="16724"/>
          <a:stretch/>
        </p:blipFill>
        <p:spPr>
          <a:xfrm>
            <a:off x="4793727" y="3082927"/>
            <a:ext cx="3945918" cy="257844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9BEC748-DE50-4B6B-BA7B-87471B7C2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1" t="17791" r="14368" b="14842"/>
          <a:stretch/>
        </p:blipFill>
        <p:spPr>
          <a:xfrm>
            <a:off x="118864" y="3151683"/>
            <a:ext cx="3614256" cy="2269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7961A-61BD-4957-BBC0-DE32D97D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6479D-59E9-4C76-9F30-1A1165EB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Beam (830 nm) is sent through a C-Lens</a:t>
            </a:r>
          </a:p>
          <a:p>
            <a:r>
              <a:rPr lang="en-US" sz="2800" dirty="0"/>
              <a:t>Mirror reflects beam through a window, onto the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E287-BE7D-4127-8B83-B98A15F5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D8B7E-2C4C-4EAD-9E82-4540DAA2D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C8D454-AF22-4CA4-AD77-80C6E3D829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48AE24-24E3-4602-A170-DDEDC2A8A231}"/>
              </a:ext>
            </a:extLst>
          </p:cNvPr>
          <p:cNvSpPr txBox="1"/>
          <p:nvPr/>
        </p:nvSpPr>
        <p:spPr>
          <a:xfrm>
            <a:off x="2809653" y="2557058"/>
            <a:ext cx="83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C-Lens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531CC3-8DB5-48E5-8BE7-15E377E8B53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912405" y="2741724"/>
            <a:ext cx="897248" cy="4828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B68912-A162-4295-A909-101552E9639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49625" y="2741724"/>
            <a:ext cx="2495994" cy="6352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A8259A-AA98-4855-AE47-37968E341BDE}"/>
              </a:ext>
            </a:extLst>
          </p:cNvPr>
          <p:cNvSpPr txBox="1"/>
          <p:nvPr/>
        </p:nvSpPr>
        <p:spPr>
          <a:xfrm>
            <a:off x="4431116" y="2546996"/>
            <a:ext cx="1515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Scanning Mirror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932A75-196B-4ED5-BA71-8DA0F06A0A1B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924207" y="2716273"/>
            <a:ext cx="1506909" cy="8081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5C82BD-D085-4227-A413-948C7ABAACA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946256" y="2716273"/>
            <a:ext cx="1542479" cy="53250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FCDD22-D32A-43A9-AB4D-238D8983D860}"/>
              </a:ext>
            </a:extLst>
          </p:cNvPr>
          <p:cNvSpPr txBox="1"/>
          <p:nvPr/>
        </p:nvSpPr>
        <p:spPr>
          <a:xfrm>
            <a:off x="3633263" y="3621586"/>
            <a:ext cx="879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Window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1C8478-4751-48FF-92CA-5CFC5F93B091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073186" y="3960140"/>
            <a:ext cx="3415549" cy="11896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ED6C7E-64D6-4A62-8664-006B80B7AACF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005660" y="3960140"/>
            <a:ext cx="1067526" cy="12851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5049D1-0970-4432-985C-855FD4951235}"/>
              </a:ext>
            </a:extLst>
          </p:cNvPr>
          <p:cNvSpPr txBox="1"/>
          <p:nvPr/>
        </p:nvSpPr>
        <p:spPr>
          <a:xfrm>
            <a:off x="3721046" y="4129495"/>
            <a:ext cx="97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Sample (ex: skin)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F3DEBF-A830-451E-9C01-BE036AC7C41D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3498112" y="4714270"/>
            <a:ext cx="709850" cy="1939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E03C44-F8A6-46FF-A60D-6D386BCD882D}"/>
              </a:ext>
            </a:extLst>
          </p:cNvPr>
          <p:cNvCxnSpPr>
            <a:cxnSpLocks/>
          </p:cNvCxnSpPr>
          <p:nvPr/>
        </p:nvCxnSpPr>
        <p:spPr>
          <a:xfrm>
            <a:off x="4199860" y="4722178"/>
            <a:ext cx="2813658" cy="3834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5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30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ntenna&#10;&#10;Description automatically generated">
            <a:extLst>
              <a:ext uri="{FF2B5EF4-FFF2-40B4-BE49-F238E27FC236}">
                <a16:creationId xmlns:a16="http://schemas.microsoft.com/office/drawing/2014/main" id="{8CC9F9FC-9056-4A84-8DDA-6EBEB792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79" y="2307265"/>
            <a:ext cx="5043671" cy="3567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CFAFF-C9BB-4DEF-A5FF-3F6FBAE3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8CEA-C2FD-40FD-AC67-4370A614B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Side view of the system with 5 different mirror positions</a:t>
            </a:r>
          </a:p>
          <a:p>
            <a:r>
              <a:rPr lang="en-US" sz="2800" dirty="0"/>
              <a:t>Maximum scan Length in this direction is approximately</a:t>
            </a:r>
            <a:br>
              <a:rPr lang="en-US" sz="2800" dirty="0"/>
            </a:br>
            <a:r>
              <a:rPr lang="en-US" sz="2800" dirty="0"/>
              <a:t>6.4 mm</a:t>
            </a:r>
          </a:p>
          <a:p>
            <a:r>
              <a:rPr lang="en-US" sz="2800" dirty="0"/>
              <a:t>Scan length in the</a:t>
            </a:r>
            <a:br>
              <a:rPr lang="en-US" sz="2800" dirty="0"/>
            </a:br>
            <a:r>
              <a:rPr lang="en-US" sz="2800" dirty="0"/>
              <a:t>opposite direction is</a:t>
            </a:r>
            <a:br>
              <a:rPr lang="en-US" sz="2800" dirty="0"/>
            </a:br>
            <a:r>
              <a:rPr lang="en-US" sz="2800" dirty="0"/>
              <a:t>~ 4.15 mm</a:t>
            </a:r>
          </a:p>
          <a:p>
            <a:r>
              <a:rPr lang="en-US" sz="2800" dirty="0"/>
              <a:t>Working distance </a:t>
            </a:r>
            <a:br>
              <a:rPr lang="en-US" sz="2800" dirty="0"/>
            </a:br>
            <a:r>
              <a:rPr lang="en-US" sz="2800" dirty="0"/>
              <a:t>~5.15 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90B1-F18D-4EDD-86A4-D630C9D5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EC425-9CCA-425F-B042-A8E60E585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D369C32-80E2-47BC-93EC-64EB5ABEA4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69C227-1DFA-4FEB-917F-20DFF7B1E2C9}"/>
              </a:ext>
            </a:extLst>
          </p:cNvPr>
          <p:cNvCxnSpPr>
            <a:cxnSpLocks/>
          </p:cNvCxnSpPr>
          <p:nvPr/>
        </p:nvCxnSpPr>
        <p:spPr>
          <a:xfrm>
            <a:off x="7120104" y="4808408"/>
            <a:ext cx="1198266" cy="0"/>
          </a:xfrm>
          <a:prstGeom prst="line">
            <a:avLst/>
          </a:prstGeom>
          <a:ln w="38100">
            <a:solidFill>
              <a:srgbClr val="E80DFF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22533A-981F-43BB-9F26-A39139A74488}"/>
              </a:ext>
            </a:extLst>
          </p:cNvPr>
          <p:cNvCxnSpPr>
            <a:cxnSpLocks/>
          </p:cNvCxnSpPr>
          <p:nvPr/>
        </p:nvCxnSpPr>
        <p:spPr>
          <a:xfrm>
            <a:off x="7719237" y="3806456"/>
            <a:ext cx="0" cy="9781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A740C5C-0B0B-4290-9B49-543ADA4F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12" y="1721703"/>
            <a:ext cx="5385644" cy="3809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35DBD-F3A6-4D7B-84AA-7AA22A7F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D82C5-355E-4ADC-9083-CDEAEAE3A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Resulting field of view </a:t>
            </a:r>
          </a:p>
          <a:p>
            <a:r>
              <a:rPr lang="en-US" dirty="0">
                <a:solidFill>
                  <a:srgbClr val="00B050"/>
                </a:solidFill>
              </a:rPr>
              <a:t>~6.4 mm</a:t>
            </a:r>
          </a:p>
          <a:p>
            <a:r>
              <a:rPr lang="en-US" dirty="0">
                <a:solidFill>
                  <a:srgbClr val="6F0DFF"/>
                </a:solidFill>
              </a:rPr>
              <a:t>~4.15 mm</a:t>
            </a:r>
          </a:p>
          <a:p>
            <a:pPr lvl="1"/>
            <a:r>
              <a:rPr lang="en-US" dirty="0">
                <a:solidFill>
                  <a:srgbClr val="6F0DFF"/>
                </a:solidFill>
              </a:rPr>
              <a:t>Larger scan</a:t>
            </a:r>
            <a:br>
              <a:rPr lang="en-US" dirty="0">
                <a:solidFill>
                  <a:srgbClr val="6F0DFF"/>
                </a:solidFill>
              </a:rPr>
            </a:br>
            <a:r>
              <a:rPr lang="en-US" dirty="0">
                <a:solidFill>
                  <a:srgbClr val="6F0DFF"/>
                </a:solidFill>
              </a:rPr>
              <a:t>angle would be</a:t>
            </a:r>
            <a:br>
              <a:rPr lang="en-US" dirty="0">
                <a:solidFill>
                  <a:srgbClr val="6F0DFF"/>
                </a:solidFill>
              </a:rPr>
            </a:br>
            <a:r>
              <a:rPr lang="en-US" dirty="0">
                <a:solidFill>
                  <a:srgbClr val="6F0DFF"/>
                </a:solidFill>
              </a:rPr>
              <a:t>required</a:t>
            </a:r>
            <a:br>
              <a:rPr lang="en-US" dirty="0">
                <a:solidFill>
                  <a:srgbClr val="6F0DFF"/>
                </a:solidFill>
              </a:rPr>
            </a:br>
            <a:r>
              <a:rPr lang="en-US" dirty="0">
                <a:solidFill>
                  <a:srgbClr val="6F0DFF"/>
                </a:solidFill>
              </a:rPr>
              <a:t>for an increase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B118-4B17-4D8D-B791-453B7BEDE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AEC88-F3FB-449C-90DE-E3F9A9FEC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EC3F53-6AD8-4FC5-99DF-28EEE77FE9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2D5F3E-1510-4B18-8F25-F539314C0700}"/>
              </a:ext>
            </a:extLst>
          </p:cNvPr>
          <p:cNvCxnSpPr>
            <a:cxnSpLocks/>
          </p:cNvCxnSpPr>
          <p:nvPr/>
        </p:nvCxnSpPr>
        <p:spPr>
          <a:xfrm>
            <a:off x="6900530" y="2921849"/>
            <a:ext cx="1314236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46090C-07E1-40AA-91AD-EAF933493F7D}"/>
              </a:ext>
            </a:extLst>
          </p:cNvPr>
          <p:cNvCxnSpPr>
            <a:cxnSpLocks/>
          </p:cNvCxnSpPr>
          <p:nvPr/>
        </p:nvCxnSpPr>
        <p:spPr>
          <a:xfrm>
            <a:off x="8214765" y="3115363"/>
            <a:ext cx="1" cy="802083"/>
          </a:xfrm>
          <a:prstGeom prst="straightConnector1">
            <a:avLst/>
          </a:prstGeom>
          <a:ln>
            <a:solidFill>
              <a:srgbClr val="6F0DFF"/>
            </a:solidFill>
            <a:headEnd type="triangle"/>
            <a:tailEnd type="triangle"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38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2BA289BA-4B52-4AEA-A435-2EBCE153A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6" y="3023523"/>
            <a:ext cx="3906878" cy="3428324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D27725B-9E87-4985-8DD4-1EBA2A76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36" y="3061070"/>
            <a:ext cx="3906878" cy="3428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79008-9AA5-49A5-95B9-74123A5F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Spot Size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D932-F496-4E7B-90AA-691C1E60F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Spot diagram to the right is the spot size with the best resolution (45° tilt)</a:t>
            </a:r>
          </a:p>
          <a:p>
            <a:r>
              <a:rPr lang="en-US" sz="2800" dirty="0"/>
              <a:t>Spot diagram to the left is at 35° tilt</a:t>
            </a:r>
          </a:p>
          <a:p>
            <a:r>
              <a:rPr lang="en-US" sz="2800" dirty="0"/>
              <a:t>Low RMS values and small spot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5822A-6491-469A-A711-A44048A2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60857-C00E-4D9B-A3B7-8247C9DAB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2393B1-7B03-4B9C-942D-A12926EFEC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847ADA-146D-455A-A397-753246A03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304" y="5978138"/>
            <a:ext cx="1962642" cy="4812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FE8A07-C8A3-43FC-B236-02B153251E03}"/>
              </a:ext>
            </a:extLst>
          </p:cNvPr>
          <p:cNvSpPr/>
          <p:nvPr/>
        </p:nvSpPr>
        <p:spPr>
          <a:xfrm>
            <a:off x="7070650" y="5553490"/>
            <a:ext cx="563526" cy="341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1C7A7-1208-4DCF-9DC6-15E46EA57C93}"/>
              </a:ext>
            </a:extLst>
          </p:cNvPr>
          <p:cNvSpPr/>
          <p:nvPr/>
        </p:nvSpPr>
        <p:spPr>
          <a:xfrm>
            <a:off x="2726770" y="5557159"/>
            <a:ext cx="563526" cy="341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D00E3C-AFF9-4B44-A90A-116EA0C91D0E}"/>
              </a:ext>
            </a:extLst>
          </p:cNvPr>
          <p:cNvSpPr/>
          <p:nvPr/>
        </p:nvSpPr>
        <p:spPr>
          <a:xfrm>
            <a:off x="1095153" y="6019773"/>
            <a:ext cx="1313379" cy="2270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BCC488-D4E4-4B88-BF11-4D0C856F17ED}"/>
              </a:ext>
            </a:extLst>
          </p:cNvPr>
          <p:cNvSpPr/>
          <p:nvPr/>
        </p:nvSpPr>
        <p:spPr>
          <a:xfrm>
            <a:off x="5363110" y="6044964"/>
            <a:ext cx="1313379" cy="2270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9854A0-411F-4555-85E8-93650E0478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73"/>
          <a:stretch/>
        </p:blipFill>
        <p:spPr>
          <a:xfrm>
            <a:off x="2309509" y="5978138"/>
            <a:ext cx="1793192" cy="4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D9118C-618B-4EE5-975C-DBCA1473A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6" t="11419" r="6381" b="16543"/>
          <a:stretch/>
        </p:blipFill>
        <p:spPr>
          <a:xfrm>
            <a:off x="4943414" y="2978873"/>
            <a:ext cx="3617111" cy="2945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2B9F4-1E27-441D-B0FF-57965C80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Spot Size Performance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6456-012E-4241-B82B-F54B2788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Spot size with Beta angle tilt included</a:t>
            </a:r>
          </a:p>
          <a:p>
            <a:r>
              <a:rPr lang="en-US" sz="2800" dirty="0"/>
              <a:t>Left: Alpha 35°, Beta -10°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D8A77-E775-4A9E-BDD7-25D1D2C1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C5A69-37EC-4241-B95E-B537579CF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4796AB-933B-48D0-8CDC-559328376E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AF69BE-1C42-4711-B4BE-72FB3710282F}"/>
              </a:ext>
            </a:extLst>
          </p:cNvPr>
          <p:cNvSpPr/>
          <p:nvPr/>
        </p:nvSpPr>
        <p:spPr>
          <a:xfrm>
            <a:off x="6478013" y="4860821"/>
            <a:ext cx="542260" cy="52988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C02659-9AE8-4051-A613-948EFBA65202}"/>
              </a:ext>
            </a:extLst>
          </p:cNvPr>
          <p:cNvSpPr/>
          <p:nvPr/>
        </p:nvSpPr>
        <p:spPr>
          <a:xfrm>
            <a:off x="1095153" y="5445583"/>
            <a:ext cx="1935126" cy="2270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68120E5-F246-4F15-A0DB-3C1BCCED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3" y="2295197"/>
            <a:ext cx="4365723" cy="38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9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AF2A4B-EB05-41E3-B0D9-943A62520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6" t="11419" r="6381" b="16543"/>
          <a:stretch/>
        </p:blipFill>
        <p:spPr>
          <a:xfrm>
            <a:off x="4943414" y="2978873"/>
            <a:ext cx="3617111" cy="2945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2B9F4-1E27-441D-B0FF-57965C80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Spot Size Performance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6456-012E-4241-B82B-F54B2788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Spot size with Beta angle tilt included</a:t>
            </a:r>
          </a:p>
          <a:p>
            <a:r>
              <a:rPr lang="en-US" sz="2800" dirty="0"/>
              <a:t>Left: Alpha 55°, Beta 10°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D8A77-E775-4A9E-BDD7-25D1D2C1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C5A69-37EC-4241-B95E-B537579CF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4796AB-933B-48D0-8CDC-559328376E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A197FE-9D73-4BF6-A510-FE0AADA7E7BB}"/>
              </a:ext>
            </a:extLst>
          </p:cNvPr>
          <p:cNvSpPr/>
          <p:nvPr/>
        </p:nvSpPr>
        <p:spPr>
          <a:xfrm>
            <a:off x="7559749" y="3921596"/>
            <a:ext cx="542260" cy="52988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A2EA34-8644-44E2-B367-EF8F7D451BD3}"/>
              </a:ext>
            </a:extLst>
          </p:cNvPr>
          <p:cNvSpPr/>
          <p:nvPr/>
        </p:nvSpPr>
        <p:spPr>
          <a:xfrm>
            <a:off x="1095153" y="5445583"/>
            <a:ext cx="1935126" cy="2270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54BA5F32-E354-47FE-8261-D01AB152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3" y="2295197"/>
            <a:ext cx="4365723" cy="38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8414-6D12-42E4-850B-ED930D53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0F678-28DB-403C-ABC0-4EE8EFBD7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of Beta scan angle to achieve 5 mm length</a:t>
            </a:r>
          </a:p>
          <a:p>
            <a:r>
              <a:rPr lang="en-US" dirty="0"/>
              <a:t>Improve transverse resolution</a:t>
            </a:r>
          </a:p>
          <a:p>
            <a:r>
              <a:rPr lang="en-US" dirty="0"/>
              <a:t>Fix decreasing resolution as scan moves away from the center 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C2-1226-4012-93FB-C23D9CD1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717E7-E1A6-416C-B670-4B3113EAA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B72466-E42A-4E78-B34F-A70C953ECB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9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262E-EEAB-40C1-9777-F8C5B48E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1F5A-84EA-4E80-B410-EB30DF67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Aumann</a:t>
            </a:r>
            <a:r>
              <a:rPr lang="en-US" sz="1800" dirty="0"/>
              <a:t> S., Donner S., Fischer J., Müller F. (2019) Optical Coherence Tomography (OCT): Principle and Technical Realization. In: </a:t>
            </a:r>
            <a:r>
              <a:rPr lang="en-US" sz="1800" dirty="0" err="1"/>
              <a:t>Bille</a:t>
            </a:r>
            <a:r>
              <a:rPr lang="en-US" sz="1800" dirty="0"/>
              <a:t> J. (eds) High Resolution Imaging in Microscopy and Ophthalmology. Springer, Cham. https://doi.org/10.1007/978-3-030-16638-0_3</a:t>
            </a:r>
          </a:p>
          <a:p>
            <a:r>
              <a:rPr lang="en-US" sz="1800" dirty="0"/>
              <a:t>“Introduction to OCT.” </a:t>
            </a:r>
            <a:r>
              <a:rPr lang="en-US" sz="1800" i="1" dirty="0"/>
              <a:t>OBEL</a:t>
            </a:r>
            <a:r>
              <a:rPr lang="en-US" sz="1800" dirty="0"/>
              <a:t>, University of Western Australia, obel.ee.uwa.edu.au/research/fundamentals/introduction-oct/. </a:t>
            </a:r>
          </a:p>
          <a:p>
            <a:r>
              <a:rPr lang="en-US" sz="1800" dirty="0"/>
              <a:t>Popescu, D. P., Choo-Smith, L. P., </a:t>
            </a:r>
            <a:r>
              <a:rPr lang="en-US" sz="1800" dirty="0" err="1"/>
              <a:t>Flueraru</a:t>
            </a:r>
            <a:r>
              <a:rPr lang="en-US" sz="1800" dirty="0"/>
              <a:t>, C., Mao, Y., Chang, S., </a:t>
            </a:r>
            <a:r>
              <a:rPr lang="en-US" sz="1800" dirty="0" err="1"/>
              <a:t>Disano</a:t>
            </a:r>
            <a:r>
              <a:rPr lang="en-US" sz="1800" dirty="0"/>
              <a:t>, J., </a:t>
            </a:r>
            <a:r>
              <a:rPr lang="en-US" sz="1800" dirty="0" err="1"/>
              <a:t>Sherif</a:t>
            </a:r>
            <a:r>
              <a:rPr lang="en-US" sz="1800" dirty="0"/>
              <a:t>, S., &amp; Sowa, M. G. (2011). Optical coherence tomography: fundamental principles, instrumental designs and biomedical applications. </a:t>
            </a:r>
            <a:r>
              <a:rPr lang="en-US" sz="1800" i="1" dirty="0"/>
              <a:t>Biophysical reviews</a:t>
            </a:r>
            <a:r>
              <a:rPr lang="en-US" sz="1800" dirty="0"/>
              <a:t>, </a:t>
            </a:r>
            <a:r>
              <a:rPr lang="en-US" sz="1800" i="1" dirty="0"/>
              <a:t>3</a:t>
            </a:r>
            <a:r>
              <a:rPr lang="en-US" sz="1800" dirty="0"/>
              <a:t>(3), 155. https://doi.org/10.1007/s12551-011-0054-7</a:t>
            </a:r>
          </a:p>
          <a:p>
            <a:r>
              <a:rPr lang="en-US" sz="1800" dirty="0"/>
              <a:t>S. Luo </a:t>
            </a:r>
            <a:r>
              <a:rPr lang="en-US" sz="1800" i="1" dirty="0"/>
              <a:t>et al</a:t>
            </a:r>
            <a:r>
              <a:rPr lang="en-US" sz="1800" dirty="0"/>
              <a:t>., "A Miniature Endoscopic Optical Coherence Tomography Probe Based on C-Lens," in </a:t>
            </a:r>
            <a:r>
              <a:rPr lang="en-US" sz="1800" i="1" dirty="0"/>
              <a:t>IEEE Photonics Journal</a:t>
            </a:r>
            <a:r>
              <a:rPr lang="en-US" sz="1800" dirty="0"/>
              <a:t>, vol. 10, no. 5, pp. 1-10, Oct. 2018, Art no. 3901310, </a:t>
            </a:r>
            <a:r>
              <a:rPr lang="en-US" sz="1800" dirty="0" err="1"/>
              <a:t>doi</a:t>
            </a:r>
            <a:r>
              <a:rPr lang="en-US" sz="1800" dirty="0"/>
              <a:t>: 10.1109/JPHOT.2018.2870690.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A4662-3B66-4E5F-B1D6-517FA00C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176A-5148-46C5-A9A2-1FE5CF460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0445EA-FA8B-48F7-83EF-EC2D54307E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1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</a:t>
            </a:r>
            <a:r>
              <a:rPr lang="en-US" dirty="0"/>
              <a:t>ptical </a:t>
            </a:r>
            <a:r>
              <a:rPr lang="en-US" b="1" dirty="0"/>
              <a:t>C</a:t>
            </a:r>
            <a:r>
              <a:rPr lang="en-US" dirty="0"/>
              <a:t>oherence </a:t>
            </a:r>
            <a:r>
              <a:rPr lang="en-US" b="1" dirty="0"/>
              <a:t>T</a:t>
            </a:r>
            <a:r>
              <a:rPr lang="en-US" dirty="0"/>
              <a:t>omography</a:t>
            </a:r>
          </a:p>
          <a:p>
            <a:r>
              <a:rPr lang="en-US" dirty="0"/>
              <a:t>Non-invasive and used for </a:t>
            </a:r>
            <a:r>
              <a:rPr lang="en-US" i="1" dirty="0"/>
              <a:t>in-vivo</a:t>
            </a:r>
            <a:r>
              <a:rPr lang="en-US" dirty="0"/>
              <a:t> imaging</a:t>
            </a:r>
          </a:p>
          <a:p>
            <a:r>
              <a:rPr lang="en-US" dirty="0"/>
              <a:t>Typically uses light from infrared range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898989"/>
                </a:solidFill>
              </a:rPr>
              <a:t>© 2020 Timothy Perrier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09EB8EB4-6FE7-43B2-9C2A-67F0CD5B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19" y="2959876"/>
            <a:ext cx="3933907" cy="3532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BEB6-E731-48DB-BF52-D773C5DA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OCT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7D4FC-B1A1-4C25-AAAD-9B1C6D179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small image size</a:t>
            </a:r>
          </a:p>
          <a:p>
            <a:r>
              <a:rPr lang="en-US" dirty="0"/>
              <a:t>Difficult to image larger organs</a:t>
            </a:r>
          </a:p>
          <a:p>
            <a:r>
              <a:rPr lang="en-US" dirty="0"/>
              <a:t>Typically small scan angles</a:t>
            </a:r>
          </a:p>
          <a:p>
            <a:pPr lvl="1"/>
            <a:r>
              <a:rPr lang="en-US" dirty="0"/>
              <a:t>10-20°</a:t>
            </a:r>
          </a:p>
          <a:p>
            <a:r>
              <a:rPr lang="en-US" dirty="0"/>
              <a:t>Short working 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021D6-D38E-48FD-B4A0-DF0D7620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23DDE-3D1A-40AD-BF70-287E17667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099A72-55D9-4CB9-85DE-6B5ED68903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7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974D-CD87-4CB9-8678-675FB539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DCB74-703E-4DA3-85C2-2A23A40B4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to produce cross-sectional images of bodily tissue</a:t>
            </a:r>
          </a:p>
          <a:p>
            <a:r>
              <a:rPr lang="en-US" sz="2800" dirty="0"/>
              <a:t>Can produce 2D or 3D images</a:t>
            </a:r>
          </a:p>
          <a:p>
            <a:r>
              <a:rPr lang="en-US" sz="2800" dirty="0"/>
              <a:t>Laser is scanned along a sample</a:t>
            </a:r>
          </a:p>
          <a:p>
            <a:r>
              <a:rPr lang="en-US" sz="2800" dirty="0"/>
              <a:t>Detector receives light reflected from sample</a:t>
            </a:r>
          </a:p>
          <a:p>
            <a:pPr lvl="1"/>
            <a:r>
              <a:rPr lang="en-US" sz="2400" dirty="0"/>
              <a:t>Different tissue types reflect different intensities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C861A-5A95-43EE-9E1A-095343C5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8D1FD-EBF9-4056-8F3D-5C3CBCF50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A44B8C-03DE-47C4-B50F-2046904767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F8CFB-F581-4959-A075-28069486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3606272"/>
            <a:ext cx="8600498" cy="25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1DD5086-D26B-48F6-AE4D-6388E54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108855"/>
            <a:ext cx="8708572" cy="64105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OCT Image and Analysis</a:t>
            </a:r>
          </a:p>
        </p:txBody>
      </p:sp>
      <p:pic>
        <p:nvPicPr>
          <p:cNvPr id="8" name="Content Placeholder 7" descr="A picture containing sitting, book, suitcase, luggage&#10;&#10;Description automatically generated">
            <a:extLst>
              <a:ext uri="{FF2B5EF4-FFF2-40B4-BE49-F238E27FC236}">
                <a16:creationId xmlns:a16="http://schemas.microsoft.com/office/drawing/2014/main" id="{246CDA08-6CA7-4392-AFCF-31D63A011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47" r="-2" b="2293"/>
          <a:stretch/>
        </p:blipFill>
        <p:spPr>
          <a:xfrm>
            <a:off x="217714" y="1106843"/>
            <a:ext cx="8708572" cy="519225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0289C-2E1C-4F0B-A56B-E40124BD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526" y="6489395"/>
            <a:ext cx="36576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AF7D42-2B3E-2A47-BCA2-2E0A9C2CF54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998F-F828-4AC8-92EC-5D1F88D25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489395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898989"/>
                </a:solidFill>
              </a:rPr>
              <a:t>© 2020 Timothy Perrier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EE4DD1-65FC-4033-9FF4-2815C337B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2250" y="6492875"/>
            <a:ext cx="18745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898989"/>
                </a:solidFill>
              </a:rPr>
              <a:t>11/23/2020</a:t>
            </a:r>
          </a:p>
        </p:txBody>
      </p:sp>
    </p:spTree>
    <p:extLst>
      <p:ext uri="{BB962C8B-B14F-4D97-AF65-F5344CB8AC3E}">
        <p14:creationId xmlns:p14="http://schemas.microsoft.com/office/powerpoint/2010/main" val="318617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A083-D013-4DCC-8906-8A02DDC2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OCT 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08BC-34D1-4294-8AC9-FF005699F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Input beam split into sample and reference</a:t>
            </a:r>
          </a:p>
          <a:p>
            <a:pPr lvl="1"/>
            <a:r>
              <a:rPr lang="en-US" sz="2400" dirty="0"/>
              <a:t>Light coming back from both arms is recombined</a:t>
            </a:r>
          </a:p>
          <a:p>
            <a:r>
              <a:rPr lang="en-US" sz="2800" dirty="0"/>
              <a:t>Detector reads reflection intensity</a:t>
            </a:r>
          </a:p>
          <a:p>
            <a:r>
              <a:rPr lang="en-US" sz="2800" dirty="0"/>
              <a:t>Back-reflection from </a:t>
            </a:r>
            <a:br>
              <a:rPr lang="en-US" sz="2800" dirty="0"/>
            </a:br>
            <a:r>
              <a:rPr lang="en-US" sz="2800" dirty="0"/>
              <a:t>reference and sample</a:t>
            </a:r>
            <a:br>
              <a:rPr lang="en-US" sz="2800" dirty="0"/>
            </a:br>
            <a:r>
              <a:rPr lang="en-US" sz="2800" dirty="0"/>
              <a:t>arms interfere and</a:t>
            </a:r>
            <a:br>
              <a:rPr lang="en-US" sz="2800" dirty="0"/>
            </a:br>
            <a:r>
              <a:rPr lang="en-US" sz="2800" dirty="0"/>
              <a:t>gets converted into an</a:t>
            </a:r>
            <a:br>
              <a:rPr lang="en-US" sz="2800" dirty="0"/>
            </a:br>
            <a:r>
              <a:rPr lang="en-US" sz="2800" dirty="0"/>
              <a:t>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CB387-244B-4981-8FFD-B906F954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58498-F9A6-4BC3-826D-EE2A23277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30334C-0397-426B-9BEC-5AE8EB807A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83E006A2-01DE-46BD-8983-A54F897E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488" y="2945330"/>
            <a:ext cx="4665798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6F23-0BA3-4D29-8233-D8CCE63F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96D6D-19ED-4422-AFD5-A99CCFFA06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an 830 nm light source</a:t>
                </a:r>
              </a:p>
              <a:p>
                <a:r>
                  <a:rPr lang="en-US" dirty="0"/>
                  <a:t>Achieve 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field of view</a:t>
                </a:r>
              </a:p>
              <a:p>
                <a:r>
                  <a:rPr lang="en-US" dirty="0"/>
                  <a:t>Fit everything in a tube with a 7 mm diameter</a:t>
                </a:r>
              </a:p>
              <a:p>
                <a:r>
                  <a:rPr lang="en-US" dirty="0"/>
                  <a:t>Only design the beam</a:t>
                </a:r>
                <a:br>
                  <a:rPr lang="en-US" dirty="0"/>
                </a:br>
                <a:r>
                  <a:rPr lang="en-US" dirty="0"/>
                  <a:t>delivery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96D6D-19ED-4422-AFD5-A99CCFFA06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1" t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1EA31-27ED-48CB-B518-95A70A87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C00BE-D94A-4DFF-987A-A46739E70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9593AC-C73B-4ADF-BA4C-5C889B81A1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DD4A423-2E28-412C-9DD6-50659BA48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2" t="8618" r="3291"/>
          <a:stretch/>
        </p:blipFill>
        <p:spPr>
          <a:xfrm>
            <a:off x="4120146" y="3413914"/>
            <a:ext cx="4545390" cy="28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3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A443-BDB0-46F1-8644-B8D758FB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Components and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60083-7D44-4C8D-806A-A4CEAA9CF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a C-Lens rather than GRIN</a:t>
            </a:r>
          </a:p>
          <a:p>
            <a:pPr lvl="1"/>
            <a:r>
              <a:rPr lang="en-US" sz="2400" dirty="0"/>
              <a:t>Focal length was longer than using GRIN Lenses, but occupied much less space</a:t>
            </a:r>
          </a:p>
          <a:p>
            <a:r>
              <a:rPr lang="en-US" sz="2800" dirty="0"/>
              <a:t>Followed design from</a:t>
            </a:r>
            <a:br>
              <a:rPr lang="en-US" sz="2800" dirty="0"/>
            </a:br>
            <a:r>
              <a:rPr lang="en-US" sz="2800" dirty="0"/>
              <a:t>figure to the right</a:t>
            </a:r>
          </a:p>
          <a:p>
            <a:r>
              <a:rPr lang="en-US" sz="2800" dirty="0"/>
              <a:t>Mirror angled at 45˚ </a:t>
            </a:r>
            <a:br>
              <a:rPr lang="en-US" sz="2800" dirty="0"/>
            </a:br>
            <a:r>
              <a:rPr lang="en-US" sz="2800" dirty="0"/>
              <a:t>and tilts ±10° relative</a:t>
            </a:r>
            <a:br>
              <a:rPr lang="en-US" sz="2800" dirty="0"/>
            </a:br>
            <a:r>
              <a:rPr lang="en-US" sz="2800" dirty="0"/>
              <a:t>to X-plane</a:t>
            </a:r>
          </a:p>
          <a:p>
            <a:r>
              <a:rPr lang="en-US" sz="2800" dirty="0"/>
              <a:t>Mirror tilts ±10° relative</a:t>
            </a:r>
            <a:br>
              <a:rPr lang="en-US" sz="2800" dirty="0"/>
            </a:br>
            <a:r>
              <a:rPr lang="en-US" sz="2800" dirty="0"/>
              <a:t>to Y-plane</a:t>
            </a:r>
          </a:p>
          <a:p>
            <a:r>
              <a:rPr lang="en-US" sz="2800" dirty="0"/>
              <a:t>Tube diameter 7 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9E923-E8A3-4537-B8A8-6ACAC78D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66577-54A8-4AE0-BFD7-70798BCCF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FB4C41-083C-4F58-80D1-0B4358A407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7" name="Picture 6" descr="Fig. 4. - (a) Optical model of the MEMS probe. (b) A photo of the MEMS probe with the MEMS chip bonded on a flexible&#10; PCB. (c) Zoom-in photo of the MEMS probe head. (d) The scan range of the MEMS probe.">
            <a:extLst>
              <a:ext uri="{FF2B5EF4-FFF2-40B4-BE49-F238E27FC236}">
                <a16:creationId xmlns:a16="http://schemas.microsoft.com/office/drawing/2014/main" id="{7B2D4EF2-9985-4AC5-AC4C-CEC2F59E75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042605"/>
            <a:ext cx="4354286" cy="26606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5D589-D228-47E8-93EE-B8DCEA879F61}"/>
              </a:ext>
            </a:extLst>
          </p:cNvPr>
          <p:cNvSpPr txBox="1"/>
          <p:nvPr/>
        </p:nvSpPr>
        <p:spPr>
          <a:xfrm>
            <a:off x="4571999" y="4717946"/>
            <a:ext cx="43542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S. Luo </a:t>
            </a:r>
            <a:r>
              <a:rPr lang="en-US" sz="900" i="1" dirty="0"/>
              <a:t>et al</a:t>
            </a:r>
            <a:r>
              <a:rPr lang="en-US" sz="900" dirty="0"/>
              <a:t>., "A Miniature Endoscopic Optical Coherence Tomography Probe Based on C-Lens," in </a:t>
            </a:r>
            <a:r>
              <a:rPr lang="en-US" sz="900" i="1" dirty="0"/>
              <a:t>IEEE Photonics Journal</a:t>
            </a:r>
            <a:r>
              <a:rPr lang="en-US" sz="900" dirty="0"/>
              <a:t>, vol. 10, no. 5, pp. 1-10, Oct. 2018, Art no. 3901310, </a:t>
            </a:r>
            <a:r>
              <a:rPr lang="en-US" sz="900" dirty="0" err="1"/>
              <a:t>doi</a:t>
            </a:r>
            <a:r>
              <a:rPr lang="en-US" sz="900" dirty="0"/>
              <a:t>: 10.1109/JPHOT.2018.2870690.</a:t>
            </a:r>
          </a:p>
        </p:txBody>
      </p:sp>
    </p:spTree>
    <p:extLst>
      <p:ext uri="{BB962C8B-B14F-4D97-AF65-F5344CB8AC3E}">
        <p14:creationId xmlns:p14="http://schemas.microsoft.com/office/powerpoint/2010/main" val="327533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F8C0-6F9C-4582-99BC-7F57292A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C-Lens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7E3E5-A9E7-4584-8935-751CD5CA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mm length</a:t>
            </a:r>
          </a:p>
          <a:p>
            <a:r>
              <a:rPr lang="en-US" dirty="0"/>
              <a:t>5 mm radius on curved side</a:t>
            </a:r>
          </a:p>
          <a:p>
            <a:r>
              <a:rPr lang="en-US" dirty="0"/>
              <a:t>1.78 refractive index</a:t>
            </a:r>
            <a:br>
              <a:rPr lang="en-US" dirty="0"/>
            </a:br>
            <a:r>
              <a:rPr lang="en-US" dirty="0"/>
              <a:t>(SF11 SCHOTT)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α angle 0</a:t>
            </a:r>
            <a:r>
              <a:rPr lang="en-US" dirty="0"/>
              <a:t> °</a:t>
            </a:r>
          </a:p>
          <a:p>
            <a:r>
              <a:rPr lang="en-US" dirty="0"/>
              <a:t>Collimates and</a:t>
            </a:r>
            <a:br>
              <a:rPr lang="en-US" dirty="0"/>
            </a:br>
            <a:r>
              <a:rPr lang="en-US" dirty="0"/>
              <a:t>focuses light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7A354-7FFA-437F-963F-29457651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7D42-2B3E-2A47-BCA2-2E0A9C2CF54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C421B-B3C0-4AC8-AE1F-76A09A48F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© 2020 Timothy Perrier</a:t>
            </a:r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60B3B1-0C04-4801-878F-F7A3BA5EC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11/23/2020</a:t>
            </a:r>
            <a:endParaRPr lang="en-US" dirty="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646BE-8BBC-4A35-8FC4-9B176F52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93" y="2834613"/>
            <a:ext cx="5106113" cy="1390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0F56E3-8225-4416-A15B-15B59AF64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53" y="5391245"/>
            <a:ext cx="6086294" cy="5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79380"/>
      </p:ext>
    </p:extLst>
  </p:cSld>
  <p:clrMapOvr>
    <a:masterClrMapping/>
  </p:clrMapOvr>
</p:sld>
</file>

<file path=ppt/theme/theme1.xml><?xml version="1.0" encoding="utf-8"?>
<a:theme xmlns:a="http://schemas.openxmlformats.org/drawingml/2006/main" name="mcgill simp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cgill template" id="{1CC7F363-968A-4407-8CBD-E0A699600B9C}" vid="{286B0BEB-667C-4844-8FE4-08EFF7E15F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mcgill template</Template>
  <TotalTime>1420</TotalTime>
  <Words>803</Words>
  <Application>Microsoft Office PowerPoint</Application>
  <PresentationFormat>On-screen Show (4:3)</PresentationFormat>
  <Paragraphs>128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Helvetica</vt:lpstr>
      <vt:lpstr>mcgill simple 2</vt:lpstr>
      <vt:lpstr>ECSE 527 Design Project: MEMs-Based OCT Endoscope</vt:lpstr>
      <vt:lpstr>Background</vt:lpstr>
      <vt:lpstr>OCT Challenges</vt:lpstr>
      <vt:lpstr>Functionality</vt:lpstr>
      <vt:lpstr>Example OCT Image and Analysis</vt:lpstr>
      <vt:lpstr>OCT System Overview</vt:lpstr>
      <vt:lpstr>Design Specifications</vt:lpstr>
      <vt:lpstr>Design Components and Tradeoffs</vt:lpstr>
      <vt:lpstr>C-Lens Details</vt:lpstr>
      <vt:lpstr>Design Overview</vt:lpstr>
      <vt:lpstr>Performance</vt:lpstr>
      <vt:lpstr>Performance (cont.)</vt:lpstr>
      <vt:lpstr>Spot Size Performance</vt:lpstr>
      <vt:lpstr>Spot Size Performance (cont.)</vt:lpstr>
      <vt:lpstr>Spot Size Performance (cont.)</vt:lpstr>
      <vt:lpstr>Future Improvements</vt:lpstr>
      <vt:lpstr>References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ECSE 527 Design Project: MEMs-Based OCT Device</dc:title>
  <dc:creator>Timothy Perrier</dc:creator>
  <cp:lastModifiedBy>Timothy Perrier</cp:lastModifiedBy>
  <cp:revision>66</cp:revision>
  <cp:lastPrinted>2012-05-23T17:43:34Z</cp:lastPrinted>
  <dcterms:created xsi:type="dcterms:W3CDTF">2020-11-18T22:51:41Z</dcterms:created>
  <dcterms:modified xsi:type="dcterms:W3CDTF">2020-11-27T01:00:29Z</dcterms:modified>
</cp:coreProperties>
</file>